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8288000" cy="10287000"/>
  <p:notesSz cx="6858000" cy="9144000"/>
  <p:embeddedFontLst>
    <p:embeddedFont>
      <p:font typeface="Arimo Bold" panose="020B0704020202020204"/>
      <p:bold r:id="rId10"/>
    </p:embeddedFont>
    <p:embeddedFont>
      <p:font typeface="Arimo" panose="020B0604020202020204"/>
      <p:regular r:id="rId11"/>
    </p:embeddedFont>
    <p:embeddedFont>
      <p:font typeface="Calibri" panose="020F0502020204030204" charset="0"/>
      <p:regular r:id="rId12"/>
      <p:bold r:id="rId13"/>
      <p:italic r:id="rId14"/>
      <p:boldItalic r:id="rId15"/>
    </p:embeddedFont>
    <p:embeddedFont>
      <p:font typeface="Comic Sans MS" panose="030F070203030202020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font" Target="fonts/font10.fntdata"/><Relationship Id="rId18" Type="http://schemas.openxmlformats.org/officeDocument/2006/relationships/font" Target="fonts/font9.fntdata"/><Relationship Id="rId17" Type="http://schemas.openxmlformats.org/officeDocument/2006/relationships/font" Target="fonts/font8.fntdata"/><Relationship Id="rId16" Type="http://schemas.openxmlformats.org/officeDocument/2006/relationships/font" Target="fonts/font7.fntdata"/><Relationship Id="rId15" Type="http://schemas.openxmlformats.org/officeDocument/2006/relationships/font" Target="fonts/font6.fntdata"/><Relationship Id="rId14" Type="http://schemas.openxmlformats.org/officeDocument/2006/relationships/font" Target="fonts/font5.fntdata"/><Relationship Id="rId13" Type="http://schemas.openxmlformats.org/officeDocument/2006/relationships/font" Target="fonts/font4.fntdata"/><Relationship Id="rId12" Type="http://schemas.openxmlformats.org/officeDocument/2006/relationships/font" Target="fonts/font3.fntdata"/><Relationship Id="rId11" Type="http://schemas.openxmlformats.org/officeDocument/2006/relationships/font" Target="fonts/font2.fntdata"/><Relationship Id="rId10" Type="http://schemas.openxmlformats.org/officeDocument/2006/relationships/font" Target="fonts/font1.fntdata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svg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4.svg"/><Relationship Id="rId23" Type="http://schemas.openxmlformats.org/officeDocument/2006/relationships/image" Target="../media/image23.png"/><Relationship Id="rId22" Type="http://schemas.openxmlformats.org/officeDocument/2006/relationships/image" Target="../media/image22.svg"/><Relationship Id="rId21" Type="http://schemas.openxmlformats.org/officeDocument/2006/relationships/image" Target="../media/image21.png"/><Relationship Id="rId20" Type="http://schemas.openxmlformats.org/officeDocument/2006/relationships/image" Target="../media/image20.sv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svg"/><Relationship Id="rId17" Type="http://schemas.openxmlformats.org/officeDocument/2006/relationships/image" Target="../media/image17.png"/><Relationship Id="rId16" Type="http://schemas.openxmlformats.org/officeDocument/2006/relationships/image" Target="../media/image16.sv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4.png"/><Relationship Id="rId12" Type="http://schemas.openxmlformats.org/officeDocument/2006/relationships/image" Target="../media/image13.svg"/><Relationship Id="rId11" Type="http://schemas.openxmlformats.org/officeDocument/2006/relationships/image" Target="../media/image12.png"/><Relationship Id="rId10" Type="http://schemas.openxmlformats.org/officeDocument/2006/relationships/image" Target="../media/image11.sv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l="-3967" t="-13961" r="-4385" b="-14456"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6" name="Group 6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9" name="Freeform 9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 rot="0">
            <a:off x="1980916" y="656289"/>
            <a:ext cx="15917348" cy="9164462"/>
            <a:chOff x="0" y="0"/>
            <a:chExt cx="3764577" cy="21674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2" name="Freeform 22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1661043">
            <a:off x="2451655" y="3251829"/>
            <a:ext cx="744588" cy="734406"/>
          </a:xfrm>
          <a:custGeom>
            <a:avLst/>
            <a:gdLst/>
            <a:ahLst/>
            <a:cxnLst/>
            <a:rect l="l" t="t" r="r" b="b"/>
            <a:pathLst>
              <a:path w="744588" h="734406">
                <a:moveTo>
                  <a:pt x="0" y="0"/>
                </a:moveTo>
                <a:lnTo>
                  <a:pt x="744588" y="0"/>
                </a:lnTo>
                <a:lnTo>
                  <a:pt x="744588" y="734406"/>
                </a:lnTo>
                <a:lnTo>
                  <a:pt x="0" y="7344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-2827985">
            <a:off x="14008251" y="8045760"/>
            <a:ext cx="1108076" cy="1092922"/>
          </a:xfrm>
          <a:custGeom>
            <a:avLst/>
            <a:gdLst/>
            <a:ahLst/>
            <a:cxnLst/>
            <a:rect l="l" t="t" r="r" b="b"/>
            <a:pathLst>
              <a:path w="1108076" h="1092922">
                <a:moveTo>
                  <a:pt x="0" y="0"/>
                </a:moveTo>
                <a:lnTo>
                  <a:pt x="1108076" y="0"/>
                </a:lnTo>
                <a:lnTo>
                  <a:pt x="1108076" y="1092923"/>
                </a:lnTo>
                <a:lnTo>
                  <a:pt x="0" y="109292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726058">
            <a:off x="4470813" y="981339"/>
            <a:ext cx="1192835" cy="1176523"/>
          </a:xfrm>
          <a:custGeom>
            <a:avLst/>
            <a:gdLst/>
            <a:ahLst/>
            <a:cxnLst/>
            <a:rect l="l" t="t" r="r" b="b"/>
            <a:pathLst>
              <a:path w="1192835" h="1176523">
                <a:moveTo>
                  <a:pt x="0" y="0"/>
                </a:moveTo>
                <a:lnTo>
                  <a:pt x="1192835" y="0"/>
                </a:lnTo>
                <a:lnTo>
                  <a:pt x="1192835" y="1176523"/>
                </a:lnTo>
                <a:lnTo>
                  <a:pt x="0" y="117652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714928">
            <a:off x="12149152" y="391998"/>
            <a:ext cx="1317310" cy="1317310"/>
          </a:xfrm>
          <a:custGeom>
            <a:avLst/>
            <a:gdLst/>
            <a:ahLst/>
            <a:cxnLst/>
            <a:rect l="l" t="t" r="r" b="b"/>
            <a:pathLst>
              <a:path w="1317310" h="1317310">
                <a:moveTo>
                  <a:pt x="0" y="0"/>
                </a:moveTo>
                <a:lnTo>
                  <a:pt x="1317310" y="0"/>
                </a:lnTo>
                <a:lnTo>
                  <a:pt x="1317310" y="1317310"/>
                </a:lnTo>
                <a:lnTo>
                  <a:pt x="0" y="131731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9162297">
            <a:off x="2778944" y="8126290"/>
            <a:ext cx="2363783" cy="2045746"/>
          </a:xfrm>
          <a:custGeom>
            <a:avLst/>
            <a:gdLst/>
            <a:ahLst/>
            <a:cxnLst/>
            <a:rect l="l" t="t" r="r" b="b"/>
            <a:pathLst>
              <a:path w="2363783" h="2045746">
                <a:moveTo>
                  <a:pt x="0" y="0"/>
                </a:moveTo>
                <a:lnTo>
                  <a:pt x="2363783" y="0"/>
                </a:lnTo>
                <a:lnTo>
                  <a:pt x="2363783" y="2045746"/>
                </a:lnTo>
                <a:lnTo>
                  <a:pt x="0" y="204574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456361" y="1477160"/>
            <a:ext cx="1375279" cy="792661"/>
          </a:xfrm>
          <a:custGeom>
            <a:avLst/>
            <a:gdLst/>
            <a:ahLst/>
            <a:cxnLst/>
            <a:rect l="l" t="t" r="r" b="b"/>
            <a:pathLst>
              <a:path w="1375279" h="792661">
                <a:moveTo>
                  <a:pt x="0" y="0"/>
                </a:moveTo>
                <a:lnTo>
                  <a:pt x="1375278" y="0"/>
                </a:lnTo>
                <a:lnTo>
                  <a:pt x="1375278" y="792660"/>
                </a:lnTo>
                <a:lnTo>
                  <a:pt x="0" y="79266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2056129" y="4038132"/>
            <a:ext cx="16231871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0"/>
              </a:lnSpc>
            </a:pPr>
            <a:r>
              <a:rPr lang="en-US" sz="7400" b="1">
                <a:solidFill>
                  <a:srgbClr val="FF0000"/>
                </a:solidFill>
                <a:latin typeface="Comic Sans MS" panose="030F0702030302020204" charset="0"/>
                <a:ea typeface="Arimo Bold" panose="020B0704020202020204"/>
                <a:cs typeface="Comic Sans MS" panose="030F0702030302020204" charset="0"/>
                <a:sym typeface="Arimo Bold" panose="020B0704020202020204"/>
              </a:rPr>
              <a:t>Писање речи НЕ са именицама, придевима и глаголима</a:t>
            </a:r>
            <a:endParaRPr lang="en-US" sz="7400" b="1">
              <a:solidFill>
                <a:srgbClr val="FF0000"/>
              </a:solidFill>
              <a:latin typeface="Comic Sans MS" panose="030F0702030302020204" charset="0"/>
              <a:ea typeface="Arimo Bold" panose="020B0704020202020204"/>
              <a:cs typeface="Comic Sans MS" panose="030F0702030302020204" charset="0"/>
              <a:sym typeface="Arimo Bold" panose="020B07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872966" y="630889"/>
            <a:ext cx="15917348" cy="9164462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166415" y="3330616"/>
            <a:ext cx="15623898" cy="249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9170" lvl="1" indent="-489585" algn="l">
              <a:lnSpc>
                <a:spcPts val="6495"/>
              </a:lnSpc>
              <a:buFont typeface="Arial" panose="020B0604020202020204"/>
              <a:buChar char="•"/>
            </a:pP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Немој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ме гураш!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волим</a:t>
            </a:r>
            <a:r>
              <a:rPr lang="en-US" sz="541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</a:t>
            </a:r>
            <a:r>
              <a:rPr lang="en-US" sz="541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непристојно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понашање.</a:t>
            </a:r>
            <a:endParaRPr lang="en-US" sz="541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79170" lvl="1" indent="-489585" algn="l">
              <a:lnSpc>
                <a:spcPts val="6495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321873" y="1266331"/>
            <a:ext cx="14058158" cy="2248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9170" lvl="1" indent="-489585" algn="l">
              <a:lnSpc>
                <a:spcPts val="5845"/>
              </a:lnSpc>
              <a:buFont typeface="Arial" panose="020B0604020202020204"/>
              <a:buChar char="•"/>
            </a:pP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У нашем одељењу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нема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</a:t>
            </a:r>
            <a:r>
              <a:rPr lang="en-US" sz="541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неслоге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, и сви се труде да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буду </a:t>
            </a:r>
            <a:r>
              <a:rPr lang="en-US" sz="541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некултурни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541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79170" lvl="1" indent="-489585" algn="l">
              <a:lnSpc>
                <a:spcPts val="5845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166415" y="5123959"/>
            <a:ext cx="13977424" cy="249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9170" lvl="1" indent="-489585" algn="l">
              <a:lnSpc>
                <a:spcPts val="6490"/>
              </a:lnSpc>
              <a:buFont typeface="Arial" panose="020B0604020202020204"/>
              <a:buChar char="•"/>
            </a:pP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Милан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може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учествује у игри и због тога је </a:t>
            </a:r>
            <a:r>
              <a:rPr lang="en-US" sz="541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незадовољан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541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79170" lvl="1" indent="-489585" algn="l">
              <a:lnSpc>
                <a:spcPts val="649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166415" y="7515082"/>
            <a:ext cx="13977424" cy="249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9170" lvl="1" indent="-489585" algn="l">
              <a:lnSpc>
                <a:spcPts val="6490"/>
              </a:lnSpc>
              <a:buFont typeface="Arial" panose="020B0604020202020204"/>
              <a:buChar char="•"/>
            </a:pP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Моја бака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може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дође и много ми </a:t>
            </a:r>
            <a:r>
              <a:rPr lang="en-US" sz="541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недостаје</a:t>
            </a:r>
            <a:r>
              <a:rPr lang="en-US" sz="541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541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79170" lvl="1" indent="-489585" algn="l">
              <a:lnSpc>
                <a:spcPts val="649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2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872966" y="630889"/>
            <a:ext cx="15917348" cy="9164462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752753" y="1180823"/>
            <a:ext cx="15590520" cy="249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5850" lvl="1" indent="-542925" algn="l">
              <a:lnSpc>
                <a:spcPts val="6480"/>
              </a:lnSpc>
              <a:buFont typeface="Arial" panose="020B0604020202020204"/>
              <a:buChar char="•"/>
            </a:pP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ти неко није пријатељ, то </a:t>
            </a:r>
            <a:r>
              <a:rPr lang="en-US" sz="600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ти је </a:t>
            </a:r>
            <a:r>
              <a:rPr lang="en-US" sz="60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непријатељ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600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1085850" lvl="1" indent="-542925" algn="l">
              <a:lnSpc>
                <a:spcPts val="648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94003" y="4130716"/>
            <a:ext cx="16196310" cy="2769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5850" lvl="1" indent="-542925" algn="l">
              <a:lnSpc>
                <a:spcPts val="7200"/>
              </a:lnSpc>
              <a:buFont typeface="Arial" panose="020B0604020202020204"/>
              <a:buChar char="•"/>
            </a:pP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неко </a:t>
            </a:r>
            <a:r>
              <a:rPr lang="en-US" sz="600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све одговоре, то </a:t>
            </a:r>
            <a:r>
              <a:rPr lang="en-US" sz="600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је </a:t>
            </a:r>
            <a:r>
              <a:rPr lang="en-US" sz="60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незналица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600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1085850" lvl="1" indent="-542925" algn="l">
              <a:lnSpc>
                <a:spcPts val="720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94003" y="7226341"/>
            <a:ext cx="16196310" cy="184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5850" lvl="1" indent="-542925" algn="l">
              <a:lnSpc>
                <a:spcPts val="7200"/>
              </a:lnSpc>
              <a:buFont typeface="Arial" panose="020B0604020202020204"/>
              <a:buChar char="•"/>
            </a:pP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неко ништа </a:t>
            </a:r>
            <a:r>
              <a:rPr lang="en-US" sz="600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ради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, он је </a:t>
            </a:r>
            <a:r>
              <a:rPr lang="en-US" sz="6000">
                <a:solidFill>
                  <a:srgbClr val="FF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нерадник</a:t>
            </a:r>
            <a:r>
              <a:rPr lang="en-US" sz="600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600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1085850" lvl="1" indent="-542925" algn="l">
              <a:lnSpc>
                <a:spcPts val="720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0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25999" y="693190"/>
            <a:ext cx="15917348" cy="9117517"/>
            <a:chOff x="0" y="0"/>
            <a:chExt cx="3764577" cy="2156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64577" cy="2156364"/>
            </a:xfrm>
            <a:custGeom>
              <a:avLst/>
              <a:gdLst/>
              <a:ahLst/>
              <a:cxnLst/>
              <a:rect l="l" t="t" r="r" b="b"/>
              <a:pathLst>
                <a:path w="3764577" h="2156364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31558"/>
                  </a:lnTo>
                  <a:cubicBezTo>
                    <a:pt x="3764577" y="2145258"/>
                    <a:pt x="3753471" y="2156364"/>
                    <a:pt x="3739771" y="2156364"/>
                  </a:cubicBezTo>
                  <a:lnTo>
                    <a:pt x="24806" y="2156364"/>
                  </a:lnTo>
                  <a:cubicBezTo>
                    <a:pt x="18227" y="2156364"/>
                    <a:pt x="11917" y="2153751"/>
                    <a:pt x="7265" y="2149098"/>
                  </a:cubicBezTo>
                  <a:cubicBezTo>
                    <a:pt x="2613" y="2144447"/>
                    <a:pt x="0" y="2138137"/>
                    <a:pt x="0" y="2131558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182C45">
                <a:alpha val="2588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764577" cy="2194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525999" y="561269"/>
            <a:ext cx="15917348" cy="9164462"/>
            <a:chOff x="0" y="0"/>
            <a:chExt cx="3764577" cy="2167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B1CFE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8" name="Freeform 8"/>
          <p:cNvSpPr/>
          <p:nvPr/>
        </p:nvSpPr>
        <p:spPr>
          <a:xfrm rot="-5400000">
            <a:off x="16362525" y="995060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6362525" y="2238313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400000">
            <a:off x="16362525" y="348236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16362525" y="472642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>
            <a:off x="16362525" y="7211502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5400000">
            <a:off x="16362525" y="889101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16362525" y="213694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400000">
            <a:off x="16362525" y="3381989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5400000">
            <a:off x="16362525" y="4626045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5400000">
            <a:off x="16362525" y="7114157"/>
            <a:ext cx="894025" cy="1867414"/>
          </a:xfrm>
          <a:custGeom>
            <a:avLst/>
            <a:gdLst/>
            <a:ahLst/>
            <a:cxnLst/>
            <a:rect l="l" t="t" r="r" b="b"/>
            <a:pathLst>
              <a:path w="894025" h="1867414">
                <a:moveTo>
                  <a:pt x="0" y="0"/>
                </a:moveTo>
                <a:lnTo>
                  <a:pt x="894024" y="0"/>
                </a:lnTo>
                <a:lnTo>
                  <a:pt x="894024" y="1867414"/>
                </a:lnTo>
                <a:lnTo>
                  <a:pt x="0" y="18674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 rot="0">
            <a:off x="1524000" y="646430"/>
            <a:ext cx="16368395" cy="9164320"/>
            <a:chOff x="0" y="0"/>
            <a:chExt cx="3764577" cy="216746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4577" cy="2167467"/>
            </a:xfrm>
            <a:custGeom>
              <a:avLst/>
              <a:gdLst/>
              <a:ahLst/>
              <a:cxnLst/>
              <a:rect l="l" t="t" r="r" b="b"/>
              <a:pathLst>
                <a:path w="3764577" h="2167467">
                  <a:moveTo>
                    <a:pt x="24806" y="0"/>
                  </a:moveTo>
                  <a:lnTo>
                    <a:pt x="3739771" y="0"/>
                  </a:lnTo>
                  <a:cubicBezTo>
                    <a:pt x="3753471" y="0"/>
                    <a:pt x="3764577" y="11106"/>
                    <a:pt x="3764577" y="24806"/>
                  </a:cubicBezTo>
                  <a:lnTo>
                    <a:pt x="3764577" y="2142661"/>
                  </a:lnTo>
                  <a:cubicBezTo>
                    <a:pt x="3764577" y="2156361"/>
                    <a:pt x="3753471" y="2167467"/>
                    <a:pt x="3739771" y="2167467"/>
                  </a:cubicBezTo>
                  <a:lnTo>
                    <a:pt x="24806" y="2167467"/>
                  </a:lnTo>
                  <a:cubicBezTo>
                    <a:pt x="18227" y="2167467"/>
                    <a:pt x="11917" y="2164853"/>
                    <a:pt x="7265" y="2160201"/>
                  </a:cubicBezTo>
                  <a:cubicBezTo>
                    <a:pt x="2613" y="2155549"/>
                    <a:pt x="0" y="2149240"/>
                    <a:pt x="0" y="2142661"/>
                  </a:cubicBezTo>
                  <a:lnTo>
                    <a:pt x="0" y="24806"/>
                  </a:lnTo>
                  <a:cubicBezTo>
                    <a:pt x="0" y="18227"/>
                    <a:pt x="2613" y="11917"/>
                    <a:pt x="7265" y="7265"/>
                  </a:cubicBezTo>
                  <a:cubicBezTo>
                    <a:pt x="11917" y="2613"/>
                    <a:pt x="18227" y="0"/>
                    <a:pt x="2480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4577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Freeform 21"/>
          <p:cNvSpPr/>
          <p:nvPr/>
        </p:nvSpPr>
        <p:spPr>
          <a:xfrm>
            <a:off x="922637" y="1050653"/>
            <a:ext cx="736712" cy="8185694"/>
          </a:xfrm>
          <a:custGeom>
            <a:avLst/>
            <a:gdLst/>
            <a:ahLst/>
            <a:cxnLst/>
            <a:rect l="l" t="t" r="r" b="b"/>
            <a:pathLst>
              <a:path w="736712" h="8185694">
                <a:moveTo>
                  <a:pt x="0" y="0"/>
                </a:moveTo>
                <a:lnTo>
                  <a:pt x="736712" y="0"/>
                </a:lnTo>
                <a:lnTo>
                  <a:pt x="736712" y="8185694"/>
                </a:lnTo>
                <a:lnTo>
                  <a:pt x="0" y="818569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295321" y="1015500"/>
            <a:ext cx="14957256" cy="253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7205" algn="l">
              <a:lnSpc>
                <a:spcPts val="6590"/>
              </a:lnSpc>
              <a:buFont typeface="Arial" panose="020B0604020202020204"/>
              <a:buChar char="•"/>
            </a:pP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Само зато што се неко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смеје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, то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је </a:t>
            </a:r>
            <a:r>
              <a:rPr lang="en-US" sz="549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несрећан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549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93775" lvl="1" indent="-497205" algn="l">
              <a:lnSpc>
                <a:spcPts val="659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371521" y="3411798"/>
            <a:ext cx="17970673" cy="84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  <a:buFont typeface="Arial" panose="020B0604020202020204"/>
              <a:buChar char="•"/>
            </a:pP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нешто није лако,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је </a:t>
            </a:r>
            <a:r>
              <a:rPr lang="en-US" sz="549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немогуће.</a:t>
            </a:r>
            <a:endParaRPr lang="en-US" sz="5490">
              <a:solidFill>
                <a:srgbClr val="14CD68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447721" y="5448310"/>
            <a:ext cx="15945747" cy="16897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  <a:buFont typeface="Arial" panose="020B0604020202020204"/>
              <a:buChar char="•"/>
            </a:pP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нешто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знаш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,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је </a:t>
            </a:r>
            <a:r>
              <a:rPr lang="en-US" sz="549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неважно.</a:t>
            </a:r>
            <a:endParaRPr lang="en-US" sz="5490">
              <a:solidFill>
                <a:srgbClr val="14CD68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93775" lvl="1" indent="-496570" algn="l">
              <a:lnSpc>
                <a:spcPts val="659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447894" y="7451201"/>
            <a:ext cx="14965972" cy="2534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775" lvl="1" indent="-496570" algn="l">
              <a:lnSpc>
                <a:spcPts val="6590"/>
              </a:lnSpc>
              <a:buFont typeface="Arial" panose="020B0604020202020204"/>
              <a:buChar char="•"/>
            </a:pP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Ако неко није рекао истину, то </a:t>
            </a:r>
            <a:r>
              <a:rPr lang="en-US" sz="5490">
                <a:solidFill>
                  <a:srgbClr val="007BD3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 значи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 да је увек </a:t>
            </a:r>
            <a:r>
              <a:rPr lang="en-US" sz="5490">
                <a:solidFill>
                  <a:srgbClr val="14CD68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неискрен</a:t>
            </a:r>
            <a:r>
              <a:rPr lang="en-US" sz="5490">
                <a:solidFill>
                  <a:srgbClr val="000000"/>
                </a:solidFill>
                <a:latin typeface="Comic Sans MS" panose="030F0702030302020204" charset="0"/>
                <a:ea typeface="Arimo" panose="020B0604020202020204"/>
                <a:cs typeface="Comic Sans MS" panose="030F0702030302020204" charset="0"/>
                <a:sym typeface="Arimo" panose="020B0604020202020204"/>
              </a:rPr>
              <a:t>.</a:t>
            </a:r>
            <a:endParaRPr lang="en-US" sz="5490">
              <a:solidFill>
                <a:srgbClr val="000000"/>
              </a:solidFill>
              <a:latin typeface="Comic Sans MS" panose="030F0702030302020204" charset="0"/>
              <a:ea typeface="Arimo" panose="020B0604020202020204"/>
              <a:cs typeface="Comic Sans MS" panose="030F0702030302020204" charset="0"/>
              <a:sym typeface="Arimo" panose="020B0604020202020204"/>
            </a:endParaRPr>
          </a:p>
          <a:p>
            <a:pPr marL="993775" lvl="1" indent="-496570" algn="l">
              <a:lnSpc>
                <a:spcPts val="6590"/>
              </a:lnSpc>
            </a:pPr>
            <a:endParaRPr>
              <a:latin typeface="Comic Sans MS" panose="030F0702030302020204" charset="0"/>
              <a:cs typeface="Comic Sans MS" panose="030F07020303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WPS Presentation</Application>
  <PresentationFormat>On-screen Show (4:3)</PresentationFormat>
  <Paragraphs>34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6" baseType="lpstr">
      <vt:lpstr>Arial</vt:lpstr>
      <vt:lpstr>SimSun</vt:lpstr>
      <vt:lpstr>Wingdings</vt:lpstr>
      <vt:lpstr>Arimo Bold</vt:lpstr>
      <vt:lpstr>Arial</vt:lpstr>
      <vt:lpstr>Arimo</vt:lpstr>
      <vt:lpstr>Microsoft YaHei</vt:lpstr>
      <vt:lpstr>Arial Unicode MS</vt:lpstr>
      <vt:lpstr>Calibri</vt:lpstr>
      <vt:lpstr>Comic Sans MS</vt:lpstr>
      <vt:lpstr>Vladimir Script</vt:lpstr>
      <vt:lpstr>Office Theme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Писање речи НЕ са именицама.pptx</dc:title>
  <dc:creator/>
  <cp:lastModifiedBy>Nevena Radanović</cp:lastModifiedBy>
  <cp:revision>3</cp:revision>
  <dcterms:created xsi:type="dcterms:W3CDTF">2006-08-16T00:00:00Z</dcterms:created>
  <dcterms:modified xsi:type="dcterms:W3CDTF">2024-10-29T18:57:31Z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F53DFBED143B43E3A25FEDB3A1A67D3B_13</vt:lpwstr>
  </property>
  <property fmtid="{D5CDD505-2E9C-101B-9397-08002B2CF9AE}" pid="3" name="KSOProductBuildVer">
    <vt:lpwstr>1033-12.2.0.18607</vt:lpwstr>
  </property>
</Properties>
</file>